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2" r:id="rId5"/>
    <p:sldId id="286" r:id="rId6"/>
    <p:sldId id="280" r:id="rId7"/>
    <p:sldId id="281" r:id="rId8"/>
    <p:sldId id="285" r:id="rId9"/>
    <p:sldId id="265" r:id="rId10"/>
    <p:sldId id="268" r:id="rId11"/>
    <p:sldId id="269" r:id="rId12"/>
    <p:sldId id="279" r:id="rId13"/>
    <p:sldId id="274" r:id="rId14"/>
    <p:sldId id="277" r:id="rId15"/>
    <p:sldId id="264" r:id="rId16"/>
    <p:sldId id="276" r:id="rId17"/>
    <p:sldId id="275" r:id="rId18"/>
    <p:sldId id="278" r:id="rId19"/>
    <p:sldId id="267" r:id="rId20"/>
    <p:sldId id="257" r:id="rId21"/>
    <p:sldId id="282" r:id="rId22"/>
    <p:sldId id="284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5GdbxsaFl02bTEFBl/9s84/Z/B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9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448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12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2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0354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7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28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804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070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676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638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6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99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48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7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663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17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61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29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endParaRPr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Best Attitude (B</a:t>
            </a:r>
            <a:r>
              <a:rPr lang="ko-KR" altLang="en-US" dirty="0"/>
              <a:t>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CRA</a:t>
            </a:r>
            <a:r>
              <a:rPr lang="ko-KR" altLang="en-US" dirty="0"/>
              <a:t>과정 프로젝트</a:t>
            </a: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2025-04-22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ko-KR" altLang="en-US" dirty="0"/>
              <a:t>주요 </a:t>
            </a:r>
            <a:r>
              <a:rPr lang="en-US" altLang="ko-KR" dirty="0"/>
              <a:t>Design Pattern </a:t>
            </a:r>
            <a:r>
              <a:rPr lang="ko-KR" altLang="en-US" dirty="0"/>
              <a:t>적용 사례</a:t>
            </a:r>
            <a:endParaRPr dirty="0"/>
          </a:p>
        </p:txBody>
      </p:sp>
      <p:sp>
        <p:nvSpPr>
          <p:cNvPr id="3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872658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2. Composite Pattern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Icommand</a:t>
            </a:r>
            <a:r>
              <a:rPr lang="en-US" altLang="ko-KR" dirty="0"/>
              <a:t> &lt;-&gt; </a:t>
            </a:r>
            <a:r>
              <a:rPr lang="ko-KR" altLang="en-US" dirty="0"/>
              <a:t>단일 객체 </a:t>
            </a:r>
            <a:r>
              <a:rPr lang="en-US" altLang="ko-KR" dirty="0"/>
              <a:t>: Command (Read, Write, Erase …)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Icommand</a:t>
            </a:r>
            <a:r>
              <a:rPr lang="en-US" altLang="ko-KR" dirty="0"/>
              <a:t> &lt;-&gt; </a:t>
            </a:r>
            <a:r>
              <a:rPr lang="ko-KR" altLang="en-US" dirty="0"/>
              <a:t>단일 객체 </a:t>
            </a:r>
            <a:r>
              <a:rPr lang="en-US" altLang="ko-KR" dirty="0"/>
              <a:t>: Script Function (</a:t>
            </a:r>
            <a:r>
              <a:rPr lang="en-US" altLang="ko-KR" dirty="0" err="1"/>
              <a:t>WriteFunc</a:t>
            </a:r>
            <a:r>
              <a:rPr lang="en-US" altLang="ko-KR" dirty="0"/>
              <a:t> …)</a:t>
            </a:r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ADA057-AC43-4C52-B2F9-5E972557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1" y="2896395"/>
            <a:ext cx="5771744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ko-KR" altLang="en-US" dirty="0"/>
              <a:t>주요 </a:t>
            </a:r>
            <a:r>
              <a:rPr lang="en-US" altLang="ko-KR" dirty="0"/>
              <a:t>Design Pattern </a:t>
            </a:r>
            <a:r>
              <a:rPr lang="ko-KR" altLang="en-US" dirty="0"/>
              <a:t>적용 사례</a:t>
            </a:r>
            <a:endParaRPr dirty="0"/>
          </a:p>
        </p:txBody>
      </p:sp>
      <p:sp>
        <p:nvSpPr>
          <p:cNvPr id="3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79" y="1316376"/>
            <a:ext cx="11709237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3. Builder Pattern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 Script </a:t>
            </a:r>
            <a:r>
              <a:rPr lang="ko-KR" altLang="en-US" dirty="0"/>
              <a:t>내에 기술된 동작에 대해서 런타임 중 단계적 </a:t>
            </a:r>
            <a:r>
              <a:rPr lang="en-US" altLang="ko-KR" dirty="0"/>
              <a:t>Build</a:t>
            </a:r>
            <a:r>
              <a:rPr lang="ko-KR" altLang="en-US" dirty="0"/>
              <a:t> 수행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8B7F22-EB0B-4E53-8919-EDD460FB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44" y="2255784"/>
            <a:ext cx="8190400" cy="4417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4DA29C-CCED-4A8A-A46D-5E72E8BEA8B8}"/>
              </a:ext>
            </a:extLst>
          </p:cNvPr>
          <p:cNvSpPr/>
          <p:nvPr/>
        </p:nvSpPr>
        <p:spPr>
          <a:xfrm>
            <a:off x="527901" y="6099142"/>
            <a:ext cx="3770722" cy="574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4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ko-KR" altLang="en-US" dirty="0"/>
              <a:t>주요 </a:t>
            </a:r>
            <a:r>
              <a:rPr lang="en-US" altLang="ko-KR" dirty="0"/>
              <a:t>Design Pattern </a:t>
            </a:r>
            <a:r>
              <a:rPr lang="ko-KR" altLang="en-US" dirty="0"/>
              <a:t>적용 사례</a:t>
            </a:r>
            <a:endParaRPr dirty="0"/>
          </a:p>
        </p:txBody>
      </p:sp>
      <p:sp>
        <p:nvSpPr>
          <p:cNvPr id="3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79" y="1316376"/>
            <a:ext cx="11709237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4. Prototype Pattern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- </a:t>
            </a:r>
            <a:r>
              <a:rPr lang="ko-KR" altLang="en-US" dirty="0"/>
              <a:t>이미 존재하는 </a:t>
            </a:r>
            <a:r>
              <a:rPr lang="en-US" altLang="ko-KR" dirty="0"/>
              <a:t>Loop</a:t>
            </a:r>
            <a:r>
              <a:rPr lang="ko-KR" altLang="en-US" dirty="0"/>
              <a:t>된 </a:t>
            </a:r>
            <a:r>
              <a:rPr lang="en-US" altLang="ko-KR" dirty="0"/>
              <a:t>Command</a:t>
            </a:r>
            <a:r>
              <a:rPr lang="ko-KR" altLang="en-US" dirty="0"/>
              <a:t>에 대해 복제하여 생성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285C2-1838-49AC-9CC9-F14A3E24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35" y="3355942"/>
            <a:ext cx="6759902" cy="20473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B0B0D97-FA4F-42A3-AE94-6BB9C86ADE15}"/>
              </a:ext>
            </a:extLst>
          </p:cNvPr>
          <p:cNvSpPr/>
          <p:nvPr/>
        </p:nvSpPr>
        <p:spPr>
          <a:xfrm>
            <a:off x="5628630" y="4261823"/>
            <a:ext cx="3402248" cy="263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792F37-FA24-4CF7-A3F2-B88251167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894" y="3016696"/>
            <a:ext cx="2260906" cy="28327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8D4414-C1A9-4E27-A1AD-DEAF5530FC41}"/>
              </a:ext>
            </a:extLst>
          </p:cNvPr>
          <p:cNvSpPr/>
          <p:nvPr/>
        </p:nvSpPr>
        <p:spPr>
          <a:xfrm>
            <a:off x="1196503" y="4812968"/>
            <a:ext cx="1661825" cy="756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C08BB-091C-425B-8880-F1FD900015BE}"/>
              </a:ext>
            </a:extLst>
          </p:cNvPr>
          <p:cNvSpPr/>
          <p:nvPr/>
        </p:nvSpPr>
        <p:spPr>
          <a:xfrm>
            <a:off x="1008435" y="3735190"/>
            <a:ext cx="2002293" cy="2114211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CC95F-23C4-4C94-87C4-82E957DA04F7}"/>
              </a:ext>
            </a:extLst>
          </p:cNvPr>
          <p:cNvSpPr txBox="1"/>
          <p:nvPr/>
        </p:nvSpPr>
        <p:spPr>
          <a:xfrm>
            <a:off x="904673" y="2576176"/>
            <a:ext cx="286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Script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AC34A-4CC6-4D5E-A175-6B03C9FB6DF3}"/>
              </a:ext>
            </a:extLst>
          </p:cNvPr>
          <p:cNvSpPr txBox="1"/>
          <p:nvPr/>
        </p:nvSpPr>
        <p:spPr>
          <a:xfrm>
            <a:off x="466928" y="6027641"/>
            <a:ext cx="332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활용 측면 </a:t>
            </a:r>
            <a:r>
              <a:rPr lang="en-US" altLang="ko-KR" dirty="0"/>
              <a:t>– Test Script </a:t>
            </a:r>
            <a:r>
              <a:rPr lang="ko-KR" altLang="en-US" dirty="0"/>
              <a:t>내의 중첩 루프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9C9D6-9CBE-4BF4-B016-4579AE42571E}"/>
              </a:ext>
            </a:extLst>
          </p:cNvPr>
          <p:cNvSpPr txBox="1"/>
          <p:nvPr/>
        </p:nvSpPr>
        <p:spPr>
          <a:xfrm>
            <a:off x="7794721" y="5719864"/>
            <a:ext cx="332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측면</a:t>
            </a:r>
          </a:p>
        </p:txBody>
      </p:sp>
    </p:spTree>
    <p:extLst>
      <p:ext uri="{BB962C8B-B14F-4D97-AF65-F5344CB8AC3E}">
        <p14:creationId xmlns:p14="http://schemas.microsoft.com/office/powerpoint/2010/main" val="122145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D4C358-473C-4145-8949-005480A4265C}"/>
              </a:ext>
            </a:extLst>
          </p:cNvPr>
          <p:cNvGrpSpPr/>
          <p:nvPr/>
        </p:nvGrpSpPr>
        <p:grpSpPr>
          <a:xfrm>
            <a:off x="491370" y="1124414"/>
            <a:ext cx="3623429" cy="2818936"/>
            <a:chOff x="605980" y="1006705"/>
            <a:chExt cx="4551414" cy="3121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ED1730-93B3-4E22-A535-B6E4986A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980" y="1006705"/>
              <a:ext cx="2200916" cy="556275"/>
            </a:xfrm>
            <a:prstGeom prst="rect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50F2CE-52F0-4961-9AC2-FEF51ACF6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980" y="1609743"/>
              <a:ext cx="4551414" cy="2518150"/>
            </a:xfrm>
            <a:prstGeom prst="rect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DDAE587-07CC-4F4C-A18A-3B29B1C48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705" y="1124414"/>
            <a:ext cx="3274292" cy="36033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C82C5A-1F63-4B9F-8BCB-93562EBA1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79" y="5167839"/>
            <a:ext cx="3284505" cy="1371719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A3A1A1-3888-4E69-8A40-93FD43851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729" y="5046388"/>
            <a:ext cx="7868271" cy="16146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C906537-DA5D-4F0B-858F-BAC9113A936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114799" y="2806202"/>
            <a:ext cx="5919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151EDB-5FAD-439A-8006-996973CACB5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785532" y="3943350"/>
            <a:ext cx="2921173" cy="1224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0D8826-78AC-43F7-A2E4-F31BA401987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427784" y="5853699"/>
            <a:ext cx="8959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3C2A7C5-CBC6-49BD-870E-536A9145E1B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7382822" y="3524287"/>
            <a:ext cx="2120278" cy="923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60;p3">
            <a:extLst>
              <a:ext uri="{FF2B5EF4-FFF2-40B4-BE49-F238E27FC236}">
                <a16:creationId xmlns:a16="http://schemas.microsoft.com/office/drawing/2014/main" id="{FC9F62F5-D3C3-4B60-B1CD-F8CBAE2FD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04925" y="1110171"/>
            <a:ext cx="3127727" cy="161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０．</a:t>
            </a:r>
            <a:r>
              <a:rPr lang="ko-KR" altLang="en-US" sz="1600" dirty="0">
                <a:latin typeface="+mn-lt"/>
                <a:ea typeface="맑은 고딕" panose="020B0503020000020004" pitchFamily="50" charset="-127"/>
              </a:rPr>
              <a:t>요구사항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１．</a:t>
            </a:r>
            <a:r>
              <a:rPr lang="ko-KR" altLang="en-US" sz="16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［ＲＥＤ］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ＴＣ작성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２．</a:t>
            </a:r>
            <a:r>
              <a:rPr lang="ko-KR" altLang="en-US" sz="160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［ＧＲＥＥＮ］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기본구현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３．</a:t>
            </a:r>
            <a:r>
              <a:rPr lang="ko-KR" altLang="en-US" sz="16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［ＲＥＦＡＣＴＯＲ］</a:t>
            </a:r>
            <a:endParaRPr lang="en-US" altLang="ko-KR" sz="16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780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１～３반복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59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dirty="0"/>
          </a:p>
        </p:txBody>
      </p:sp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AA16F3AB-621B-49FE-80F4-97CD0F357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Coverage</a:t>
            </a:r>
            <a:r>
              <a:rPr lang="ko-KR" altLang="en-US" dirty="0"/>
              <a:t> 개선 활동 </a:t>
            </a:r>
            <a:r>
              <a:rPr lang="en-US" altLang="ko-KR" dirty="0"/>
              <a:t>– </a:t>
            </a:r>
            <a:r>
              <a:rPr lang="ko-KR" altLang="en-US" dirty="0"/>
              <a:t> </a:t>
            </a:r>
            <a:r>
              <a:rPr lang="en-US" altLang="ko-KR" dirty="0"/>
              <a:t>Unit Test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코드의 다양성</a:t>
            </a:r>
            <a:r>
              <a:rPr lang="en-US" altLang="ko-KR" dirty="0"/>
              <a:t> </a:t>
            </a:r>
            <a:r>
              <a:rPr lang="ko-KR" altLang="en-US" dirty="0"/>
              <a:t>테스트</a:t>
            </a:r>
            <a:endParaRPr lang="en-US" altLang="ko-KR" dirty="0"/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A80BCACF-6D5F-4EB7-A542-62BE0236B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00" y="2978346"/>
            <a:ext cx="72961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939778F-103D-4B8D-9DA2-EBEF9A0F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60" y="5133591"/>
            <a:ext cx="72104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46D3D8-3817-4AEE-8CC5-8389EB2FFB40}"/>
              </a:ext>
            </a:extLst>
          </p:cNvPr>
          <p:cNvSpPr txBox="1"/>
          <p:nvPr/>
        </p:nvSpPr>
        <p:spPr>
          <a:xfrm>
            <a:off x="690664" y="2462795"/>
            <a:ext cx="375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SSD CTRL Unit Test (1~2</a:t>
            </a:r>
            <a:r>
              <a:rPr lang="ko-KR" altLang="en-US" dirty="0"/>
              <a:t>일차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- 0F / 22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D74F9-73F2-4908-A303-4DE528814006}"/>
              </a:ext>
            </a:extLst>
          </p:cNvPr>
          <p:cNvSpPr txBox="1"/>
          <p:nvPr/>
        </p:nvSpPr>
        <p:spPr>
          <a:xfrm>
            <a:off x="690664" y="4544454"/>
            <a:ext cx="3754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Command</a:t>
            </a:r>
            <a:r>
              <a:rPr lang="ko-KR" altLang="en-US" dirty="0"/>
              <a:t> </a:t>
            </a:r>
            <a:r>
              <a:rPr lang="en-US" altLang="ko-KR" dirty="0"/>
              <a:t>Buffer Unit Test  (3~4</a:t>
            </a:r>
            <a:r>
              <a:rPr lang="ko-KR" altLang="en-US" dirty="0"/>
              <a:t>일차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- 0F / 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74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dirty="0"/>
              <a:t>Mocking </a:t>
            </a:r>
            <a:r>
              <a:rPr lang="ko-KR" altLang="en-US" dirty="0"/>
              <a:t>활용 예시</a:t>
            </a:r>
            <a:endParaRPr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03" y="959943"/>
            <a:ext cx="5181233" cy="22287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65" y="3605579"/>
            <a:ext cx="7278813" cy="32524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0677" y="3446585"/>
            <a:ext cx="6366803" cy="3282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46031" y="3287151"/>
            <a:ext cx="2534530" cy="310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MockCommand</a:t>
            </a:r>
            <a:r>
              <a:rPr lang="en-US" altLang="ko-KR" dirty="0"/>
              <a:t> Test Double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0" y="3597470"/>
            <a:ext cx="5467350" cy="28575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495757" y="3446585"/>
            <a:ext cx="5543843" cy="32824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96824" y="3277969"/>
            <a:ext cx="13417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흐름 테스트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42760" y="4175760"/>
            <a:ext cx="391668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42760" y="4793469"/>
            <a:ext cx="391668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42760" y="5411177"/>
            <a:ext cx="3916680" cy="5178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866120" y="4914978"/>
            <a:ext cx="11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 테스트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05160" y="4353064"/>
            <a:ext cx="117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인자 유효성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44200" y="5516208"/>
            <a:ext cx="1386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Command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02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 err="1"/>
              <a:t>리팩토링을</a:t>
            </a:r>
            <a:r>
              <a:rPr lang="ko-KR" altLang="en-US" dirty="0"/>
              <a:t> 통한 </a:t>
            </a:r>
            <a:r>
              <a:rPr lang="ko-KR" altLang="en-US" dirty="0" err="1"/>
              <a:t>클린코드</a:t>
            </a:r>
            <a:r>
              <a:rPr lang="ko-KR" altLang="en-US" dirty="0"/>
              <a:t> 전후</a:t>
            </a:r>
            <a:endParaRPr dirty="0"/>
          </a:p>
        </p:txBody>
      </p:sp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AA16F3AB-621B-49FE-80F4-97CD0F357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Test Fixture </a:t>
            </a:r>
            <a:r>
              <a:rPr lang="ko-KR" altLang="en-US" dirty="0"/>
              <a:t>적용 </a:t>
            </a:r>
            <a:r>
              <a:rPr lang="en-US" altLang="ko-KR" dirty="0"/>
              <a:t>– Test Code </a:t>
            </a:r>
            <a:r>
              <a:rPr lang="ko-KR" altLang="en-US" dirty="0"/>
              <a:t>유지보수성 및 </a:t>
            </a:r>
            <a:r>
              <a:rPr lang="ko-KR" altLang="en-US" dirty="0" err="1"/>
              <a:t>클린</a:t>
            </a:r>
            <a:r>
              <a:rPr lang="ko-KR" altLang="en-US" dirty="0"/>
              <a:t> 코드 확보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FE39B9-1B03-4CEF-A173-440FA3A7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34" y="2157476"/>
            <a:ext cx="4078304" cy="4189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6C8788-D71D-4848-8B72-47D238194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3394952"/>
            <a:ext cx="4991100" cy="17145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CCA99A-9926-4E75-B332-3861A6B6E5BA}"/>
              </a:ext>
            </a:extLst>
          </p:cNvPr>
          <p:cNvCxnSpPr>
            <a:cxnSpLocks/>
          </p:cNvCxnSpPr>
          <p:nvPr/>
        </p:nvCxnSpPr>
        <p:spPr>
          <a:xfrm>
            <a:off x="5058383" y="2422187"/>
            <a:ext cx="1643974" cy="1089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F1CF73-78B5-4A36-AEE7-F49D446EF4F7}"/>
              </a:ext>
            </a:extLst>
          </p:cNvPr>
          <p:cNvCxnSpPr>
            <a:cxnSpLocks/>
          </p:cNvCxnSpPr>
          <p:nvPr/>
        </p:nvCxnSpPr>
        <p:spPr>
          <a:xfrm flipV="1">
            <a:off x="4909984" y="5109453"/>
            <a:ext cx="1792373" cy="833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92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 err="1"/>
              <a:t>리팩토링을</a:t>
            </a:r>
            <a:r>
              <a:rPr lang="ko-KR" altLang="en-US" dirty="0"/>
              <a:t> 통한 </a:t>
            </a:r>
            <a:r>
              <a:rPr lang="ko-KR" altLang="en-US" dirty="0" err="1"/>
              <a:t>클린코드</a:t>
            </a:r>
            <a:r>
              <a:rPr lang="ko-KR" altLang="en-US" dirty="0"/>
              <a:t> 전후</a:t>
            </a:r>
            <a:endParaRPr dirty="0"/>
          </a:p>
        </p:txBody>
      </p:sp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91B6C543-16C2-42CD-A63E-5E52EFE19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753" y="3239173"/>
            <a:ext cx="7265456" cy="353676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ntUML diagram">
            <a:extLst>
              <a:ext uri="{FF2B5EF4-FFF2-40B4-BE49-F238E27FC236}">
                <a16:creationId xmlns:a16="http://schemas.microsoft.com/office/drawing/2014/main" id="{61191B7D-FF16-418C-BE5A-483467F7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2" y="3232015"/>
            <a:ext cx="4438853" cy="354392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AA16F3AB-621B-49FE-80F4-97CD0F357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SRP </a:t>
            </a:r>
            <a:r>
              <a:rPr lang="ko-KR" altLang="en-US" dirty="0"/>
              <a:t>적용 사례 </a:t>
            </a:r>
            <a:r>
              <a:rPr lang="en-US" altLang="ko-KR" dirty="0"/>
              <a:t>– </a:t>
            </a:r>
            <a:r>
              <a:rPr lang="ko-KR" altLang="en-US" dirty="0"/>
              <a:t>하나의 클래스에 하나의 책임만 부여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1E0D716-529A-42E3-BBC9-86B381652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24840"/>
              </p:ext>
            </p:extLst>
          </p:nvPr>
        </p:nvGraphicFramePr>
        <p:xfrm>
          <a:off x="671209" y="1899777"/>
          <a:ext cx="8149616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5616">
                  <a:extLst>
                    <a:ext uri="{9D8B030D-6E8A-4147-A177-3AD203B41FA5}">
                      <a16:colId xmlns:a16="http://schemas.microsoft.com/office/drawing/2014/main" val="34277033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62034396"/>
                    </a:ext>
                  </a:extLst>
                </a:gridCol>
              </a:tblGrid>
              <a:tr h="243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Refactoring </a:t>
                      </a:r>
                      <a:r>
                        <a:rPr lang="ko-KR" altLang="en-US" dirty="0"/>
                        <a:t>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Refactoring </a:t>
                      </a:r>
                      <a:r>
                        <a:rPr lang="ko-KR" altLang="en-US" dirty="0"/>
                        <a:t>후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123200"/>
                  </a:ext>
                </a:extLst>
              </a:tr>
              <a:tr h="243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SSD 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NandStorage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사용자 입력 유효성 검증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139100"/>
                  </a:ext>
                </a:extLst>
              </a:tr>
              <a:tr h="2439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 입력 유효성 검증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저장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결과 에러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Recoder</a:t>
                      </a:r>
                      <a:r>
                        <a:rPr lang="en-US" altLang="ko-KR" dirty="0"/>
                        <a:t> (</a:t>
                      </a:r>
                      <a:r>
                        <a:rPr lang="ko-KR" altLang="en-US" dirty="0"/>
                        <a:t>실제 저장소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파일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접근 및 조작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59961"/>
                  </a:ext>
                </a:extLst>
              </a:tr>
              <a:tr h="24395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Validator (</a:t>
                      </a:r>
                      <a:r>
                        <a:rPr lang="ko-KR" altLang="en-US" dirty="0"/>
                        <a:t>결과 및 에러 관리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180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11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 err="1"/>
              <a:t>리팩토링을</a:t>
            </a:r>
            <a:r>
              <a:rPr lang="ko-KR" altLang="en-US" dirty="0"/>
              <a:t> 통한 </a:t>
            </a:r>
            <a:r>
              <a:rPr lang="ko-KR" altLang="en-US" dirty="0" err="1"/>
              <a:t>클린코드</a:t>
            </a:r>
            <a:r>
              <a:rPr lang="ko-KR" altLang="en-US" dirty="0"/>
              <a:t> 전후</a:t>
            </a:r>
            <a:endParaRPr dirty="0"/>
          </a:p>
        </p:txBody>
      </p:sp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AA16F3AB-621B-49FE-80F4-97CD0F357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1268048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OCP </a:t>
            </a:r>
            <a:r>
              <a:rPr lang="ko-KR" altLang="en-US" dirty="0"/>
              <a:t>적용 사례 </a:t>
            </a:r>
            <a:r>
              <a:rPr lang="en-US" altLang="ko-KR" dirty="0"/>
              <a:t>– </a:t>
            </a:r>
            <a:r>
              <a:rPr lang="ko-KR" altLang="en-US" dirty="0"/>
              <a:t>공통 인터페이스 </a:t>
            </a:r>
            <a:r>
              <a:rPr lang="en-US" altLang="ko-KR" dirty="0" err="1"/>
              <a:t>Icommand</a:t>
            </a:r>
            <a:r>
              <a:rPr lang="ko-KR" altLang="en-US" dirty="0"/>
              <a:t>를 기반으로 구조 통일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4BD1CB-E410-4240-9773-E64D8722F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137" b="61989"/>
          <a:stretch/>
        </p:blipFill>
        <p:spPr>
          <a:xfrm>
            <a:off x="165423" y="3738565"/>
            <a:ext cx="5996738" cy="21253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81EC58-7691-442C-A038-439F24030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89" r="-1607"/>
          <a:stretch/>
        </p:blipFill>
        <p:spPr>
          <a:xfrm>
            <a:off x="6391743" y="3738565"/>
            <a:ext cx="5402260" cy="31194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627FDA7-1A2A-42C8-B0BB-E0FCE7A67440}"/>
              </a:ext>
            </a:extLst>
          </p:cNvPr>
          <p:cNvSpPr/>
          <p:nvPr/>
        </p:nvSpPr>
        <p:spPr>
          <a:xfrm>
            <a:off x="2108942" y="1943888"/>
            <a:ext cx="1186774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594109-2E7B-41D7-A7F5-5A17510B164B}"/>
              </a:ext>
            </a:extLst>
          </p:cNvPr>
          <p:cNvSpPr/>
          <p:nvPr/>
        </p:nvSpPr>
        <p:spPr>
          <a:xfrm>
            <a:off x="1186018" y="2703153"/>
            <a:ext cx="922925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Split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14076A-0EB5-4AE6-9E3E-348B9F8317D5}"/>
              </a:ext>
            </a:extLst>
          </p:cNvPr>
          <p:cNvSpPr/>
          <p:nvPr/>
        </p:nvSpPr>
        <p:spPr>
          <a:xfrm>
            <a:off x="2240867" y="2703153"/>
            <a:ext cx="922925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Execute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13B9B-5CA1-472B-82D1-65AED4604590}"/>
              </a:ext>
            </a:extLst>
          </p:cNvPr>
          <p:cNvSpPr/>
          <p:nvPr/>
        </p:nvSpPr>
        <p:spPr>
          <a:xfrm>
            <a:off x="3295716" y="2703153"/>
            <a:ext cx="1054850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6AF4CB-91F5-4714-837D-CB727FF74C8D}"/>
              </a:ext>
            </a:extLst>
          </p:cNvPr>
          <p:cNvSpPr/>
          <p:nvPr/>
        </p:nvSpPr>
        <p:spPr>
          <a:xfrm>
            <a:off x="7954141" y="2351181"/>
            <a:ext cx="1186774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ICommand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C0E8E-D834-4768-B644-C6443FF35EED}"/>
              </a:ext>
            </a:extLst>
          </p:cNvPr>
          <p:cNvSpPr/>
          <p:nvPr/>
        </p:nvSpPr>
        <p:spPr>
          <a:xfrm>
            <a:off x="10204850" y="1751558"/>
            <a:ext cx="1186774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Split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DC3900-41A1-4C2C-AEBA-4E9DDAA1EBBC}"/>
              </a:ext>
            </a:extLst>
          </p:cNvPr>
          <p:cNvSpPr/>
          <p:nvPr/>
        </p:nvSpPr>
        <p:spPr>
          <a:xfrm>
            <a:off x="10204850" y="2351182"/>
            <a:ext cx="1186774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Execute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37D8C7-F7A7-4FCA-93C2-EF0900A3F369}"/>
              </a:ext>
            </a:extLst>
          </p:cNvPr>
          <p:cNvSpPr/>
          <p:nvPr/>
        </p:nvSpPr>
        <p:spPr>
          <a:xfrm>
            <a:off x="10204850" y="2950806"/>
            <a:ext cx="1186774" cy="486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Response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F9CAEB-BA1F-4DEC-AD24-6CE86DEBA41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 flipV="1">
            <a:off x="9140915" y="1994750"/>
            <a:ext cx="1063935" cy="59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F0F11D-DDD2-4398-9894-D2D783CF34E8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9140915" y="2594373"/>
            <a:ext cx="10639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1210FD-DE54-470B-B0AA-736221284758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9140915" y="2594373"/>
            <a:ext cx="1063935" cy="599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80D5271-5B57-4668-82BB-2B66995DBF54}"/>
              </a:ext>
            </a:extLst>
          </p:cNvPr>
          <p:cNvCxnSpPr>
            <a:stCxn id="11" idx="0"/>
            <a:endCxn id="3" idx="2"/>
          </p:cNvCxnSpPr>
          <p:nvPr/>
        </p:nvCxnSpPr>
        <p:spPr>
          <a:xfrm flipV="1">
            <a:off x="1647481" y="2430271"/>
            <a:ext cx="1054848" cy="27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DC3DAE-9179-4C3F-A16C-4B255F043D22}"/>
              </a:ext>
            </a:extLst>
          </p:cNvPr>
          <p:cNvCxnSpPr>
            <a:cxnSpLocks/>
            <a:stCxn id="12" idx="0"/>
            <a:endCxn id="3" idx="2"/>
          </p:cNvCxnSpPr>
          <p:nvPr/>
        </p:nvCxnSpPr>
        <p:spPr>
          <a:xfrm flipH="1" flipV="1">
            <a:off x="2702329" y="2430271"/>
            <a:ext cx="1" cy="27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FB6512B-F319-4F7A-AAB5-5401E22BFD25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H="1" flipV="1">
            <a:off x="2702329" y="2430271"/>
            <a:ext cx="1120812" cy="27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739EF1-899C-4744-9F14-9C87D25929C7}"/>
              </a:ext>
            </a:extLst>
          </p:cNvPr>
          <p:cNvSpPr/>
          <p:nvPr/>
        </p:nvSpPr>
        <p:spPr>
          <a:xfrm>
            <a:off x="7146745" y="3185808"/>
            <a:ext cx="1186774" cy="486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Write 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12A756A-B8B5-445E-889A-4B82CBC68C25}"/>
              </a:ext>
            </a:extLst>
          </p:cNvPr>
          <p:cNvSpPr/>
          <p:nvPr/>
        </p:nvSpPr>
        <p:spPr>
          <a:xfrm>
            <a:off x="8714801" y="3170120"/>
            <a:ext cx="1186774" cy="48638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 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A21D87-3A0F-484A-922F-CD6CAAB59313}"/>
              </a:ext>
            </a:extLst>
          </p:cNvPr>
          <p:cNvCxnSpPr>
            <a:stCxn id="41" idx="0"/>
            <a:endCxn id="14" idx="2"/>
          </p:cNvCxnSpPr>
          <p:nvPr/>
        </p:nvCxnSpPr>
        <p:spPr>
          <a:xfrm flipV="1">
            <a:off x="7740132" y="2837564"/>
            <a:ext cx="807396" cy="34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E3D9F6A-F277-4802-A340-AD3822B001B4}"/>
              </a:ext>
            </a:extLst>
          </p:cNvPr>
          <p:cNvCxnSpPr>
            <a:stCxn id="42" idx="0"/>
            <a:endCxn id="14" idx="2"/>
          </p:cNvCxnSpPr>
          <p:nvPr/>
        </p:nvCxnSpPr>
        <p:spPr>
          <a:xfrm flipH="1" flipV="1">
            <a:off x="8547528" y="2837564"/>
            <a:ext cx="760660" cy="33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74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ko-KR" altLang="en-US" dirty="0"/>
              <a:t>소감</a:t>
            </a:r>
            <a:endParaRPr dirty="0"/>
          </a:p>
        </p:txBody>
      </p:sp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16A2E4E3-7532-4B05-BF57-BD1E4D186C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dirty="0"/>
              <a:t>코드의 완성보다 나아가는 과정에 대해서 팀원들과 협업하는 과정이 잊지 못할 경험</a:t>
            </a:r>
            <a:r>
              <a:rPr lang="en-US" altLang="ko-KR" dirty="0"/>
              <a:t>, </a:t>
            </a:r>
            <a:r>
              <a:rPr lang="ko-KR" altLang="en-US" dirty="0"/>
              <a:t>전체를 적용하기보단 차근차근 하나씩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4F073-3002-4938-BA8B-77453CD0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31" y="2218530"/>
            <a:ext cx="3038272" cy="4557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0CB06-2252-4C54-872C-60B09E065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01" y="2218530"/>
            <a:ext cx="3038272" cy="455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161219-9F72-42D4-82E4-0C84830D072E}"/>
              </a:ext>
            </a:extLst>
          </p:cNvPr>
          <p:cNvSpPr txBox="1"/>
          <p:nvPr/>
        </p:nvSpPr>
        <p:spPr>
          <a:xfrm>
            <a:off x="5412202" y="3789348"/>
            <a:ext cx="1998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&gt;&gt;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7151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20" y="1081743"/>
            <a:ext cx="5397065" cy="5397065"/>
          </a:xfrm>
          <a:prstGeom prst="rect">
            <a:avLst/>
          </a:prstGeom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 altLang="en-US" dirty="0"/>
              <a:t>팀원 소개 및 역할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 altLang="en-US" dirty="0"/>
              <a:t>과제 핵심 기능 구현 소개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TDD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dirty="0"/>
              <a:t>Mocking </a:t>
            </a:r>
            <a:r>
              <a:rPr lang="ko-KR" altLang="en-US" dirty="0"/>
              <a:t>활용 예시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 altLang="en-US" dirty="0" err="1"/>
              <a:t>리팩토링을</a:t>
            </a:r>
            <a:r>
              <a:rPr lang="ko-KR" altLang="en-US" dirty="0"/>
              <a:t> 통한 </a:t>
            </a:r>
            <a:r>
              <a:rPr lang="ko-KR" altLang="en-US" dirty="0" err="1"/>
              <a:t>클린코드</a:t>
            </a:r>
            <a:r>
              <a:rPr lang="ko-KR" altLang="en-US" dirty="0"/>
              <a:t> 전후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lang="en-US" altLang="ko-KR" dirty="0"/>
          </a:p>
          <a:p>
            <a:pPr marL="692150" lvl="0" indent="-514350">
              <a:spcBef>
                <a:spcPts val="0"/>
              </a:spcBef>
              <a:buSzPts val="2800"/>
              <a:buAutoNum type="arabicPeriod"/>
            </a:pPr>
            <a:r>
              <a:rPr lang="ko-KR" altLang="en-US" dirty="0"/>
              <a:t>소감 및 과제 시연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922585"/>
            <a:ext cx="8928000" cy="24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dirty="0"/>
              <a:t>Ignore-Merge</a:t>
            </a:r>
            <a:r>
              <a:rPr lang="ko-KR" altLang="en-US" dirty="0"/>
              <a:t> 최적화</a:t>
            </a: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34BA7C-1B15-4526-B0AA-03D1C5E0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31" y="1076675"/>
            <a:ext cx="10248697" cy="5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0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ts val="4400"/>
            </a:pPr>
            <a:r>
              <a:rPr lang="en-US" altLang="ko-KR" dirty="0"/>
              <a:t>Ignore-Merge</a:t>
            </a:r>
            <a:r>
              <a:rPr lang="ko-KR" altLang="en-US" dirty="0"/>
              <a:t> 최적화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A6B24-F1AB-41DC-BC35-4C26E8F9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60" y="1111763"/>
            <a:ext cx="9380098" cy="54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0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팀원 소개 및 역할</a:t>
            </a:r>
            <a:endParaRPr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01195"/>
              </p:ext>
            </p:extLst>
          </p:nvPr>
        </p:nvGraphicFramePr>
        <p:xfrm>
          <a:off x="488749" y="1258926"/>
          <a:ext cx="11426094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7427">
                  <a:extLst>
                    <a:ext uri="{9D8B030D-6E8A-4147-A177-3AD203B41FA5}">
                      <a16:colId xmlns:a16="http://schemas.microsoft.com/office/drawing/2014/main" val="2005858905"/>
                    </a:ext>
                  </a:extLst>
                </a:gridCol>
                <a:gridCol w="3254698">
                  <a:extLst>
                    <a:ext uri="{9D8B030D-6E8A-4147-A177-3AD203B41FA5}">
                      <a16:colId xmlns:a16="http://schemas.microsoft.com/office/drawing/2014/main" val="2482154808"/>
                    </a:ext>
                  </a:extLst>
                </a:gridCol>
                <a:gridCol w="5673969">
                  <a:extLst>
                    <a:ext uri="{9D8B030D-6E8A-4147-A177-3AD203B41FA5}">
                      <a16:colId xmlns:a16="http://schemas.microsoft.com/office/drawing/2014/main" val="2193259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이름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프로젝트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담당 업무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04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하창완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팀장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전체 설계 및 </a:t>
                      </a:r>
                      <a:r>
                        <a:rPr lang="en-US" altLang="ko-KR" dirty="0" err="1"/>
                        <a:t>Git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전체 아키텍처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클래스 구조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테스트 시나리오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89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김현구 </a:t>
                      </a:r>
                      <a:r>
                        <a:rPr lang="en-US" altLang="ko-KR" dirty="0"/>
                        <a:t>(SSD)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시스템 설계 및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SSD</a:t>
                      </a:r>
                      <a:r>
                        <a:rPr lang="en-US" altLang="ko-KR" baseline="0" dirty="0"/>
                        <a:t> CTRL </a:t>
                      </a:r>
                      <a:r>
                        <a:rPr lang="ko-KR" altLang="en-US" baseline="0" dirty="0"/>
                        <a:t>설계 및 구현 </a:t>
                      </a:r>
                      <a:r>
                        <a:rPr lang="en-US" altLang="ko-KR" baseline="0" dirty="0"/>
                        <a:t>/ </a:t>
                      </a:r>
                      <a:r>
                        <a:rPr lang="en-US" altLang="ko-KR" dirty="0"/>
                        <a:t>SSD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Nand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설계 및 구현</a:t>
                      </a:r>
                      <a:endParaRPr lang="en-US" altLang="ko-KR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0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이찬욱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(SSD)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Command Interface </a:t>
                      </a:r>
                      <a:r>
                        <a:rPr lang="ko-KR" altLang="en-US" dirty="0"/>
                        <a:t>설계 및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Command interface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설계 </a:t>
                      </a:r>
                      <a:r>
                        <a:rPr lang="en-US" altLang="ko-KR" baseline="0" dirty="0"/>
                        <a:t>/ SSD Command </a:t>
                      </a:r>
                      <a:r>
                        <a:rPr lang="ko-KR" altLang="en-US" baseline="0" dirty="0"/>
                        <a:t>구현</a:t>
                      </a:r>
                      <a:endParaRPr lang="en-US" altLang="ko-KR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aseline="0" dirty="0"/>
                        <a:t>SSD Project TDD, </a:t>
                      </a:r>
                      <a:r>
                        <a:rPr lang="ko-KR" altLang="en-US" baseline="0" dirty="0"/>
                        <a:t>단위 테스트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8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김민수 </a:t>
                      </a:r>
                      <a:r>
                        <a:rPr lang="en-US" altLang="ko-KR" dirty="0"/>
                        <a:t>(Test</a:t>
                      </a:r>
                      <a:r>
                        <a:rPr lang="en-US" altLang="ko-KR" baseline="0" dirty="0"/>
                        <a:t> Shell)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Test</a:t>
                      </a:r>
                      <a:r>
                        <a:rPr lang="en-US" altLang="ko-KR" baseline="0" dirty="0"/>
                        <a:t> Shell </a:t>
                      </a:r>
                      <a:r>
                        <a:rPr lang="ko-KR" altLang="en-US" baseline="0" dirty="0"/>
                        <a:t>구조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설계 </a:t>
                      </a:r>
                      <a:endParaRPr lang="en-US" altLang="ko-KR" baseline="0" dirty="0"/>
                    </a:p>
                    <a:p>
                      <a:r>
                        <a:rPr lang="en-US" altLang="ko-KR" baseline="0" dirty="0"/>
                        <a:t>Script </a:t>
                      </a:r>
                      <a:r>
                        <a:rPr lang="ko-KR" altLang="en-US" baseline="0" dirty="0"/>
                        <a:t>기반 테스트 </a:t>
                      </a:r>
                      <a:r>
                        <a:rPr lang="en-US" altLang="ko-KR" baseline="0" dirty="0"/>
                        <a:t>module </a:t>
                      </a:r>
                      <a:r>
                        <a:rPr lang="ko-KR" altLang="en-US" baseline="0" dirty="0"/>
                        <a:t>설계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Test Shell//</a:t>
                      </a:r>
                      <a:r>
                        <a:rPr lang="en-US" altLang="ko-KR" baseline="0" dirty="0"/>
                        <a:t> Script </a:t>
                      </a:r>
                      <a:r>
                        <a:rPr lang="ko-KR" altLang="en-US" baseline="0" dirty="0"/>
                        <a:t>기반 </a:t>
                      </a:r>
                      <a:r>
                        <a:rPr lang="en-US" altLang="ko-KR" baseline="0" dirty="0"/>
                        <a:t>Module </a:t>
                      </a:r>
                      <a:r>
                        <a:rPr lang="ko-KR" altLang="en-US" baseline="0" dirty="0"/>
                        <a:t>설계 및 구현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en-US" altLang="ko-KR" dirty="0"/>
                        <a:t>Mocking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테스트 설계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5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박효은 </a:t>
                      </a:r>
                      <a:r>
                        <a:rPr lang="en-US" altLang="ko-KR" dirty="0"/>
                        <a:t>(Test</a:t>
                      </a:r>
                      <a:r>
                        <a:rPr lang="en-US" altLang="ko-KR" baseline="0" dirty="0"/>
                        <a:t> Shell)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baseline="0" dirty="0"/>
                        <a:t>Test Shell </a:t>
                      </a:r>
                      <a:r>
                        <a:rPr lang="ko-KR" altLang="en-US" baseline="0" dirty="0"/>
                        <a:t>개발 및 </a:t>
                      </a:r>
                      <a:r>
                        <a:rPr lang="en-US" altLang="ko-KR" dirty="0"/>
                        <a:t>Command</a:t>
                      </a:r>
                      <a:r>
                        <a:rPr lang="en-US" altLang="ko-KR" baseline="0" dirty="0"/>
                        <a:t> API </a:t>
                      </a:r>
                      <a:r>
                        <a:rPr lang="ko-KR" altLang="en-US" baseline="0" dirty="0"/>
                        <a:t>개발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Test</a:t>
                      </a:r>
                      <a:r>
                        <a:rPr lang="en-US" altLang="ko-KR" baseline="0" dirty="0"/>
                        <a:t> Shell Project TDD, </a:t>
                      </a:r>
                      <a:r>
                        <a:rPr lang="ko-KR" altLang="en-US" baseline="0" dirty="0"/>
                        <a:t>단위 및 통합 테스트 </a:t>
                      </a:r>
                      <a:endParaRPr lang="en-US" altLang="ko-KR" baseline="0" dirty="0"/>
                    </a:p>
                    <a:p>
                      <a:r>
                        <a:rPr lang="en-US" altLang="ko-KR" baseline="0" dirty="0"/>
                        <a:t>Command Module </a:t>
                      </a:r>
                      <a:r>
                        <a:rPr lang="ko-KR" altLang="en-US" baseline="0" dirty="0"/>
                        <a:t>개발</a:t>
                      </a:r>
                      <a:r>
                        <a:rPr lang="en-US" altLang="ko-KR" baseline="0" dirty="0"/>
                        <a:t>, Test Shell Command </a:t>
                      </a:r>
                      <a:r>
                        <a:rPr lang="ko-KR" altLang="en-US" baseline="0" dirty="0"/>
                        <a:t>구현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980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272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ko-KR" altLang="en-US" dirty="0"/>
              <a:t>과제 핵심 기능 구현 소개</a:t>
            </a:r>
            <a:endParaRPr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A120A9-8D91-4138-8E81-1112288C0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37567"/>
              </p:ext>
            </p:extLst>
          </p:nvPr>
        </p:nvGraphicFramePr>
        <p:xfrm>
          <a:off x="488750" y="1258926"/>
          <a:ext cx="1149117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930">
                  <a:extLst>
                    <a:ext uri="{9D8B030D-6E8A-4147-A177-3AD203B41FA5}">
                      <a16:colId xmlns:a16="http://schemas.microsoft.com/office/drawing/2014/main" val="2005858905"/>
                    </a:ext>
                  </a:extLst>
                </a:gridCol>
                <a:gridCol w="3024505">
                  <a:extLst>
                    <a:ext uri="{9D8B030D-6E8A-4147-A177-3AD203B41FA5}">
                      <a16:colId xmlns:a16="http://schemas.microsoft.com/office/drawing/2014/main" val="2482154808"/>
                    </a:ext>
                  </a:extLst>
                </a:gridCol>
                <a:gridCol w="5089738">
                  <a:extLst>
                    <a:ext uri="{9D8B030D-6E8A-4147-A177-3AD203B41FA5}">
                      <a16:colId xmlns:a16="http://schemas.microsoft.com/office/drawing/2014/main" val="2193259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핵심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기능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04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Command Buffer (Ignore-Merge</a:t>
                      </a:r>
                      <a:r>
                        <a:rPr lang="ko-KR" altLang="en-US" dirty="0"/>
                        <a:t> 최적화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알고리즘 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Command Buffer </a:t>
                      </a:r>
                      <a:r>
                        <a:rPr lang="ko-KR" altLang="en-US" dirty="0"/>
                        <a:t>에서 불필요한 동작은 수행하지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89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/>
                        <a:t>Object Injection</a:t>
                      </a:r>
                      <a:r>
                        <a:rPr lang="ko-KR" altLang="en-US" dirty="0"/>
                        <a:t>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통한 </a:t>
                      </a:r>
                      <a:r>
                        <a:rPr lang="en-US" altLang="ko-KR" dirty="0"/>
                        <a:t>Logger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Log </a:t>
                      </a:r>
                      <a:r>
                        <a:rPr lang="ko-KR" altLang="en-US" dirty="0"/>
                        <a:t>출력에 대한 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Log </a:t>
                      </a:r>
                      <a:r>
                        <a:rPr lang="ko-KR" altLang="en-US" dirty="0"/>
                        <a:t>수행을 </a:t>
                      </a:r>
                      <a:r>
                        <a:rPr lang="en-US" altLang="ko-KR" dirty="0"/>
                        <a:t>Object Injection</a:t>
                      </a:r>
                      <a:r>
                        <a:rPr lang="ko-KR" altLang="en-US" dirty="0"/>
                        <a:t>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통한 </a:t>
                      </a:r>
                      <a:r>
                        <a:rPr lang="en-US" altLang="ko-KR" dirty="0"/>
                        <a:t>CMD</a:t>
                      </a:r>
                      <a:r>
                        <a:rPr lang="ko-KR" altLang="en-US" dirty="0"/>
                        <a:t>생성자에서 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0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시나리오 </a:t>
                      </a:r>
                      <a:r>
                        <a:rPr lang="en-US" altLang="ko-KR" dirty="0"/>
                        <a:t>Build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Re-Build </a:t>
                      </a:r>
                      <a:r>
                        <a:rPr lang="ko-KR" altLang="en-US" dirty="0"/>
                        <a:t>없이 </a:t>
                      </a:r>
                      <a:r>
                        <a:rPr lang="en-US" altLang="ko-KR" dirty="0"/>
                        <a:t>Test Script </a:t>
                      </a:r>
                      <a:r>
                        <a:rPr lang="ko-KR" altLang="en-US" dirty="0"/>
                        <a:t>실행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Script </a:t>
                      </a:r>
                      <a:r>
                        <a:rPr lang="ko-KR" altLang="en-US" dirty="0"/>
                        <a:t>자체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05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여러가지 디자인 패턴 활용하여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확장성 및 역할 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Command, Composite, Builder, Prototype Pattern </a:t>
                      </a:r>
                      <a:r>
                        <a:rPr lang="ko-KR" altLang="en-US" dirty="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837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41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92BD5-F7E5-4E05-850D-3DD990B2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AB1E6-0AFB-4D14-993A-5F86E302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4" y="1250583"/>
            <a:ext cx="7141836" cy="50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0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altLang="ko-KR" dirty="0"/>
              <a:t>Ignore-Merge</a:t>
            </a:r>
            <a:r>
              <a:rPr lang="ko-KR" altLang="en-US" dirty="0"/>
              <a:t> 최적화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6BF5666-71E8-474F-BDE5-676510FA41F2}"/>
              </a:ext>
            </a:extLst>
          </p:cNvPr>
          <p:cNvSpPr/>
          <p:nvPr/>
        </p:nvSpPr>
        <p:spPr>
          <a:xfrm>
            <a:off x="1329257" y="1371783"/>
            <a:ext cx="1254868" cy="1157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EB8731-0345-4698-B7E2-7337ACBC30F9}"/>
              </a:ext>
            </a:extLst>
          </p:cNvPr>
          <p:cNvSpPr/>
          <p:nvPr/>
        </p:nvSpPr>
        <p:spPr>
          <a:xfrm>
            <a:off x="1956691" y="1762511"/>
            <a:ext cx="1254868" cy="1157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69F651-E8ED-4ADB-9DDA-3C627D8E911C}"/>
              </a:ext>
            </a:extLst>
          </p:cNvPr>
          <p:cNvSpPr/>
          <p:nvPr/>
        </p:nvSpPr>
        <p:spPr>
          <a:xfrm>
            <a:off x="2584125" y="2184043"/>
            <a:ext cx="1254868" cy="1157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C4521DB-5F3C-4035-A2EC-6F6AE02F0DE1}"/>
              </a:ext>
            </a:extLst>
          </p:cNvPr>
          <p:cNvSpPr/>
          <p:nvPr/>
        </p:nvSpPr>
        <p:spPr>
          <a:xfrm rot="5400000">
            <a:off x="2637626" y="3993572"/>
            <a:ext cx="593388" cy="554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3AE93AA3-6141-48B5-83DF-E7148341D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56939"/>
              </p:ext>
            </p:extLst>
          </p:nvPr>
        </p:nvGraphicFramePr>
        <p:xfrm>
          <a:off x="508703" y="4990108"/>
          <a:ext cx="48512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809">
                  <a:extLst>
                    <a:ext uri="{9D8B030D-6E8A-4147-A177-3AD203B41FA5}">
                      <a16:colId xmlns:a16="http://schemas.microsoft.com/office/drawing/2014/main" val="3062216447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1470523587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2826054186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1844899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0937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1A1F3C7-C082-4872-ACD5-6697CEB09292}"/>
              </a:ext>
            </a:extLst>
          </p:cNvPr>
          <p:cNvSpPr/>
          <p:nvPr/>
        </p:nvSpPr>
        <p:spPr>
          <a:xfrm>
            <a:off x="418289" y="1254868"/>
            <a:ext cx="4737370" cy="2393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E4B40-4B6A-4F12-B50A-B985B1DCFC31}"/>
              </a:ext>
            </a:extLst>
          </p:cNvPr>
          <p:cNvSpPr txBox="1"/>
          <p:nvPr/>
        </p:nvSpPr>
        <p:spPr>
          <a:xfrm>
            <a:off x="3589505" y="1371783"/>
            <a:ext cx="188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Command Queue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EDE23-29DB-45E6-9469-9B73EC3A6F78}"/>
              </a:ext>
            </a:extLst>
          </p:cNvPr>
          <p:cNvSpPr txBox="1"/>
          <p:nvPr/>
        </p:nvSpPr>
        <p:spPr>
          <a:xfrm>
            <a:off x="4811758" y="4623830"/>
            <a:ext cx="548181" cy="3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DBB8E-36EF-4756-94B3-773DE6AB369E}"/>
              </a:ext>
            </a:extLst>
          </p:cNvPr>
          <p:cNvSpPr txBox="1"/>
          <p:nvPr/>
        </p:nvSpPr>
        <p:spPr>
          <a:xfrm>
            <a:off x="299558" y="5768188"/>
            <a:ext cx="556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단점</a:t>
            </a:r>
            <a:endParaRPr lang="en-US" altLang="ko-KR" sz="2000" dirty="0"/>
          </a:p>
          <a:p>
            <a:r>
              <a:rPr lang="en-US" altLang="ko-KR" sz="2000" dirty="0"/>
              <a:t>- Command </a:t>
            </a:r>
            <a:r>
              <a:rPr lang="ko-KR" altLang="en-US" sz="2000" dirty="0"/>
              <a:t>동작 시 유효 검사 및 조건문 탐색에 대한 동작이 많음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090614-5233-4A4F-91FB-5BABB282F4CE}"/>
              </a:ext>
            </a:extLst>
          </p:cNvPr>
          <p:cNvSpPr/>
          <p:nvPr/>
        </p:nvSpPr>
        <p:spPr>
          <a:xfrm>
            <a:off x="7856895" y="3278082"/>
            <a:ext cx="1254868" cy="1157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016179-A389-4572-9B1C-475860925226}"/>
              </a:ext>
            </a:extLst>
          </p:cNvPr>
          <p:cNvSpPr/>
          <p:nvPr/>
        </p:nvSpPr>
        <p:spPr>
          <a:xfrm>
            <a:off x="8484329" y="3668810"/>
            <a:ext cx="1254868" cy="1157592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73E7E6-2287-47B6-BA80-F3644B9F51DA}"/>
              </a:ext>
            </a:extLst>
          </p:cNvPr>
          <p:cNvSpPr/>
          <p:nvPr/>
        </p:nvSpPr>
        <p:spPr>
          <a:xfrm>
            <a:off x="9111763" y="4090342"/>
            <a:ext cx="1254868" cy="1157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E21CD7-27A1-403E-BDCE-C5F36869BDC2}"/>
              </a:ext>
            </a:extLst>
          </p:cNvPr>
          <p:cNvSpPr/>
          <p:nvPr/>
        </p:nvSpPr>
        <p:spPr>
          <a:xfrm>
            <a:off x="6945927" y="3161167"/>
            <a:ext cx="4737370" cy="2393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A4572-96FC-441C-9543-82984E27B8CD}"/>
              </a:ext>
            </a:extLst>
          </p:cNvPr>
          <p:cNvSpPr txBox="1"/>
          <p:nvPr/>
        </p:nvSpPr>
        <p:spPr>
          <a:xfrm>
            <a:off x="10117143" y="3278082"/>
            <a:ext cx="188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Command Queue</a:t>
            </a:r>
            <a:endParaRPr lang="ko-KR" altLang="en-US" dirty="0"/>
          </a:p>
        </p:txBody>
      </p:sp>
      <p:graphicFrame>
        <p:nvGraphicFramePr>
          <p:cNvPr id="23" name="표 8">
            <a:extLst>
              <a:ext uri="{FF2B5EF4-FFF2-40B4-BE49-F238E27FC236}">
                <a16:creationId xmlns:a16="http://schemas.microsoft.com/office/drawing/2014/main" id="{FDD4E9AB-8C07-4657-B91C-D56B4A9EC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215682"/>
              </p:ext>
            </p:extLst>
          </p:nvPr>
        </p:nvGraphicFramePr>
        <p:xfrm>
          <a:off x="6945927" y="1929936"/>
          <a:ext cx="48512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809">
                  <a:extLst>
                    <a:ext uri="{9D8B030D-6E8A-4147-A177-3AD203B41FA5}">
                      <a16:colId xmlns:a16="http://schemas.microsoft.com/office/drawing/2014/main" val="3062216447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1470523587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2826054186"/>
                    </a:ext>
                  </a:extLst>
                </a:gridCol>
                <a:gridCol w="1212809">
                  <a:extLst>
                    <a:ext uri="{9D8B030D-6E8A-4147-A177-3AD203B41FA5}">
                      <a16:colId xmlns:a16="http://schemas.microsoft.com/office/drawing/2014/main" val="1844899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0937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66F061E-65BA-4B01-A4D0-6D76C850B966}"/>
              </a:ext>
            </a:extLst>
          </p:cNvPr>
          <p:cNvSpPr txBox="1"/>
          <p:nvPr/>
        </p:nvSpPr>
        <p:spPr>
          <a:xfrm>
            <a:off x="11409206" y="1270476"/>
            <a:ext cx="548181" cy="3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9317E88-3F8E-473A-AED1-24D7BFDD6435}"/>
              </a:ext>
            </a:extLst>
          </p:cNvPr>
          <p:cNvCxnSpPr/>
          <p:nvPr/>
        </p:nvCxnSpPr>
        <p:spPr>
          <a:xfrm>
            <a:off x="8210145" y="1716502"/>
            <a:ext cx="110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DA226C0-4CCD-47F7-9852-2F26AB778CCE}"/>
              </a:ext>
            </a:extLst>
          </p:cNvPr>
          <p:cNvCxnSpPr/>
          <p:nvPr/>
        </p:nvCxnSpPr>
        <p:spPr>
          <a:xfrm>
            <a:off x="8210144" y="1431157"/>
            <a:ext cx="110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CE114CC-8406-4C83-84E2-DE0297A3CE35}"/>
              </a:ext>
            </a:extLst>
          </p:cNvPr>
          <p:cNvSpPr txBox="1"/>
          <p:nvPr/>
        </p:nvSpPr>
        <p:spPr>
          <a:xfrm>
            <a:off x="8214196" y="1108899"/>
            <a:ext cx="548181" cy="3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2CA11-7CCD-42AB-B735-816B3E02F7B5}"/>
              </a:ext>
            </a:extLst>
          </p:cNvPr>
          <p:cNvSpPr txBox="1"/>
          <p:nvPr/>
        </p:nvSpPr>
        <p:spPr>
          <a:xfrm>
            <a:off x="8214196" y="1406548"/>
            <a:ext cx="548181" cy="3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74F943-5F94-4DF9-84C7-57112C1617DA}"/>
              </a:ext>
            </a:extLst>
          </p:cNvPr>
          <p:cNvCxnSpPr/>
          <p:nvPr/>
        </p:nvCxnSpPr>
        <p:spPr>
          <a:xfrm>
            <a:off x="9535585" y="1716502"/>
            <a:ext cx="1104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285917-073A-4ABC-947F-113FA646BE70}"/>
              </a:ext>
            </a:extLst>
          </p:cNvPr>
          <p:cNvSpPr txBox="1"/>
          <p:nvPr/>
        </p:nvSpPr>
        <p:spPr>
          <a:xfrm>
            <a:off x="9539637" y="1394244"/>
            <a:ext cx="548181" cy="30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D8E0E0AD-53A1-45C8-995C-88164565ADFF}"/>
              </a:ext>
            </a:extLst>
          </p:cNvPr>
          <p:cNvSpPr/>
          <p:nvPr/>
        </p:nvSpPr>
        <p:spPr>
          <a:xfrm rot="5400000">
            <a:off x="9074850" y="2503267"/>
            <a:ext cx="593388" cy="554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4AF9E0-14AC-4F4D-BD8F-EA63E0F8E557}"/>
              </a:ext>
            </a:extLst>
          </p:cNvPr>
          <p:cNvSpPr txBox="1"/>
          <p:nvPr/>
        </p:nvSpPr>
        <p:spPr>
          <a:xfrm>
            <a:off x="6654046" y="5768188"/>
            <a:ext cx="5989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장점</a:t>
            </a:r>
            <a:endParaRPr lang="en-US" altLang="ko-KR" sz="2000" dirty="0"/>
          </a:p>
          <a:p>
            <a:r>
              <a:rPr lang="en-US" altLang="ko-KR" sz="2000" dirty="0"/>
              <a:t> - Command</a:t>
            </a:r>
            <a:r>
              <a:rPr lang="ko-KR" altLang="en-US" sz="2000" dirty="0"/>
              <a:t>를 우선 배열에 저장한 뒤 </a:t>
            </a:r>
            <a:r>
              <a:rPr lang="en-US" altLang="ko-KR" sz="2000" dirty="0"/>
              <a:t>Map </a:t>
            </a:r>
            <a:r>
              <a:rPr lang="ko-KR" altLang="en-US" sz="2000" dirty="0"/>
              <a:t>기반으로 </a:t>
            </a:r>
            <a:r>
              <a:rPr lang="en-US" altLang="ko-KR" sz="2000" dirty="0"/>
              <a:t>Merge </a:t>
            </a:r>
            <a:r>
              <a:rPr lang="ko-KR" altLang="en-US" sz="2000" dirty="0"/>
              <a:t>하여 </a:t>
            </a:r>
            <a:r>
              <a:rPr lang="en-US" altLang="ko-KR" sz="2000" dirty="0"/>
              <a:t>Command </a:t>
            </a:r>
            <a:r>
              <a:rPr lang="ko-KR" altLang="en-US" sz="2000" dirty="0"/>
              <a:t>동작을 최소화 </a:t>
            </a:r>
          </a:p>
        </p:txBody>
      </p:sp>
    </p:spTree>
    <p:extLst>
      <p:ext uri="{BB962C8B-B14F-4D97-AF65-F5344CB8AC3E}">
        <p14:creationId xmlns:p14="http://schemas.microsoft.com/office/powerpoint/2010/main" val="12336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altLang="ko-KR" dirty="0"/>
              <a:t>Object Injection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통한 </a:t>
            </a:r>
            <a:r>
              <a:rPr lang="en-US" altLang="ko-KR" dirty="0"/>
              <a:t>Logger </a:t>
            </a:r>
            <a:r>
              <a:rPr lang="ko-KR" altLang="en-US" dirty="0"/>
              <a:t>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EF6578-3ACD-486F-9AB8-6F40F3F7F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722"/>
            <a:ext cx="5724525" cy="2190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2F1F0-F72E-40A9-B127-89962788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52" y="2086178"/>
            <a:ext cx="5307148" cy="700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636B94-36A5-499C-9880-8BEAAD5C4DD1}"/>
              </a:ext>
            </a:extLst>
          </p:cNvPr>
          <p:cNvSpPr txBox="1"/>
          <p:nvPr/>
        </p:nvSpPr>
        <p:spPr>
          <a:xfrm>
            <a:off x="6792975" y="2841425"/>
            <a:ext cx="432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Runner Mode</a:t>
            </a:r>
            <a:r>
              <a:rPr lang="ko-KR" altLang="en-US" dirty="0"/>
              <a:t> 에 대해서는 </a:t>
            </a:r>
            <a:r>
              <a:rPr lang="en-US" altLang="ko-KR" dirty="0"/>
              <a:t>Logger </a:t>
            </a:r>
            <a:r>
              <a:rPr lang="en-US" altLang="ko-KR" dirty="0">
                <a:solidFill>
                  <a:srgbClr val="FF0000"/>
                </a:solidFill>
              </a:rPr>
              <a:t>Disable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B0317F-51FF-4044-AF6A-20CD28B84E6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724525" y="2436435"/>
            <a:ext cx="1160327" cy="116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00CC4F-8B48-43D4-B35B-E34BB446EA4D}"/>
              </a:ext>
            </a:extLst>
          </p:cNvPr>
          <p:cNvSpPr txBox="1"/>
          <p:nvPr/>
        </p:nvSpPr>
        <p:spPr>
          <a:xfrm>
            <a:off x="160302" y="5080589"/>
            <a:ext cx="11833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장점</a:t>
            </a:r>
            <a:endParaRPr lang="en-US" altLang="ko-KR" sz="2000" dirty="0"/>
          </a:p>
          <a:p>
            <a:r>
              <a:rPr lang="en-US" altLang="ko-KR" sz="2000" dirty="0"/>
              <a:t>- Log </a:t>
            </a:r>
            <a:r>
              <a:rPr lang="ko-KR" altLang="en-US" sz="2000" dirty="0"/>
              <a:t>제어에 대해서</a:t>
            </a:r>
            <a:r>
              <a:rPr lang="en-US" altLang="ko-KR" sz="2000" dirty="0"/>
              <a:t> </a:t>
            </a:r>
            <a:r>
              <a:rPr lang="ko-KR" altLang="en-US" sz="2000" dirty="0"/>
              <a:t>편리함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41F8F9-5AFA-4FB7-8552-0DC811220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852" y="3812720"/>
            <a:ext cx="5307148" cy="19057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95AE0A-11A5-4573-9622-82689DA98D80}"/>
              </a:ext>
            </a:extLst>
          </p:cNvPr>
          <p:cNvSpPr txBox="1"/>
          <p:nvPr/>
        </p:nvSpPr>
        <p:spPr>
          <a:xfrm>
            <a:off x="6792974" y="5791774"/>
            <a:ext cx="432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 Mode</a:t>
            </a:r>
            <a:r>
              <a:rPr lang="ko-KR" altLang="en-US" dirty="0"/>
              <a:t> 에 대해서는 </a:t>
            </a:r>
            <a:r>
              <a:rPr lang="en-US" altLang="ko-KR" dirty="0"/>
              <a:t>Logger </a:t>
            </a:r>
            <a:r>
              <a:rPr lang="en-US" altLang="ko-KR" dirty="0">
                <a:solidFill>
                  <a:srgbClr val="0000CC"/>
                </a:solidFill>
              </a:rPr>
              <a:t>Enable</a:t>
            </a:r>
            <a:endParaRPr lang="ko-KR" altLang="en-US" dirty="0">
              <a:solidFill>
                <a:srgbClr val="0000CC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1B1C32-C80A-4E39-AE46-E79A8BB4B738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5724525" y="3604097"/>
            <a:ext cx="1160327" cy="116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2F896E-7A63-4FB0-9F7A-725DA87CEB18}"/>
              </a:ext>
            </a:extLst>
          </p:cNvPr>
          <p:cNvSpPr txBox="1"/>
          <p:nvPr/>
        </p:nvSpPr>
        <p:spPr>
          <a:xfrm>
            <a:off x="99668" y="2056292"/>
            <a:ext cx="5935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Command </a:t>
            </a:r>
            <a:r>
              <a:rPr lang="ko-KR" altLang="en-US" sz="2000" dirty="0"/>
              <a:t>객체 생성시 </a:t>
            </a:r>
            <a:r>
              <a:rPr lang="en-US" altLang="ko-KR" sz="2000" dirty="0"/>
              <a:t>Logger Object Injection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7351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ko-KR" altLang="en-US" dirty="0"/>
              <a:t>실시간 시나리오 </a:t>
            </a:r>
            <a:r>
              <a:rPr lang="en-US" altLang="ko-KR" dirty="0"/>
              <a:t>Build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E95128-505B-40E8-B8BF-B18FD7C2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9" y="2052215"/>
            <a:ext cx="4693375" cy="3467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E78E99-021C-477B-9DBB-7938CF6B72B7}"/>
              </a:ext>
            </a:extLst>
          </p:cNvPr>
          <p:cNvSpPr txBox="1"/>
          <p:nvPr/>
        </p:nvSpPr>
        <p:spPr>
          <a:xfrm>
            <a:off x="850428" y="1554813"/>
            <a:ext cx="272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Test</a:t>
            </a:r>
            <a:r>
              <a:rPr lang="ko-KR" altLang="en-US" sz="2000" dirty="0"/>
              <a:t> </a:t>
            </a:r>
            <a:r>
              <a:rPr lang="en-US" altLang="ko-KR" sz="2000" dirty="0"/>
              <a:t>Script </a:t>
            </a:r>
            <a:r>
              <a:rPr lang="ko-KR" altLang="en-US" sz="2000" dirty="0"/>
              <a:t>구조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DE1CEA7-4CAA-4C97-B97E-23A33F0C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602" y="2052215"/>
            <a:ext cx="2260906" cy="28327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530277-8E1E-49F1-A200-77B759B38D8C}"/>
              </a:ext>
            </a:extLst>
          </p:cNvPr>
          <p:cNvSpPr txBox="1"/>
          <p:nvPr/>
        </p:nvSpPr>
        <p:spPr>
          <a:xfrm>
            <a:off x="5003381" y="1611695"/>
            <a:ext cx="2869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Test Script </a:t>
            </a:r>
            <a:r>
              <a:rPr lang="ko-KR" altLang="en-US" sz="2000" dirty="0"/>
              <a:t>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C79E29-B8CE-447D-9BBD-C83C81FCC32C}"/>
              </a:ext>
            </a:extLst>
          </p:cNvPr>
          <p:cNvSpPr txBox="1"/>
          <p:nvPr/>
        </p:nvSpPr>
        <p:spPr>
          <a:xfrm>
            <a:off x="8868014" y="1554813"/>
            <a:ext cx="226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Script</a:t>
            </a:r>
            <a:r>
              <a:rPr lang="ko-KR" altLang="en-US" sz="2000" dirty="0"/>
              <a:t> 지원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D06C452-56B5-45D8-A161-2A896CD6A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93259"/>
              </p:ext>
            </p:extLst>
          </p:nvPr>
        </p:nvGraphicFramePr>
        <p:xfrm>
          <a:off x="7893197" y="2081464"/>
          <a:ext cx="4099874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543">
                  <a:extLst>
                    <a:ext uri="{9D8B030D-6E8A-4147-A177-3AD203B41FA5}">
                      <a16:colId xmlns:a16="http://schemas.microsoft.com/office/drawing/2014/main" val="1505026161"/>
                    </a:ext>
                  </a:extLst>
                </a:gridCol>
                <a:gridCol w="1731406">
                  <a:extLst>
                    <a:ext uri="{9D8B030D-6E8A-4147-A177-3AD203B41FA5}">
                      <a16:colId xmlns:a16="http://schemas.microsoft.com/office/drawing/2014/main" val="2383207862"/>
                    </a:ext>
                  </a:extLst>
                </a:gridCol>
                <a:gridCol w="1456925">
                  <a:extLst>
                    <a:ext uri="{9D8B030D-6E8A-4147-A177-3AD203B41FA5}">
                      <a16:colId xmlns:a16="http://schemas.microsoft.com/office/drawing/2014/main" val="981943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Module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643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LBA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IncreaseLBA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LBA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증가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679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DecreaseLBA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LBA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씩 감소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2675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Random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LBA</a:t>
                      </a:r>
                      <a:r>
                        <a:rPr lang="ko-KR" altLang="en-US" dirty="0"/>
                        <a:t>가 </a:t>
                      </a:r>
                      <a:r>
                        <a:rPr lang="en-US" altLang="ko-KR" dirty="0"/>
                        <a:t>Random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4568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SetLBA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지정된 </a:t>
                      </a:r>
                      <a:r>
                        <a:rPr lang="en-US" altLang="ko-KR" dirty="0"/>
                        <a:t>LBA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4355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Function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각종 </a:t>
                      </a:r>
                      <a:r>
                        <a:rPr lang="en-US" altLang="ko-KR" dirty="0"/>
                        <a:t>CMD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CMD Operation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436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반복 동작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24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ReadCompare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Write </a:t>
                      </a:r>
                      <a:r>
                        <a:rPr lang="ko-KR" altLang="en-US" dirty="0"/>
                        <a:t>이후 </a:t>
                      </a:r>
                      <a:r>
                        <a:rPr lang="en-US" altLang="ko-KR" dirty="0"/>
                        <a:t>Data Compare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627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01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ts val="4400"/>
            </a:pPr>
            <a:r>
              <a:rPr lang="ko-KR" altLang="en-US" dirty="0"/>
              <a:t>주요 </a:t>
            </a:r>
            <a:r>
              <a:rPr lang="en-US" altLang="ko-KR" dirty="0"/>
              <a:t>Design Pattern </a:t>
            </a:r>
            <a:r>
              <a:rPr lang="ko-KR" altLang="en-US" dirty="0"/>
              <a:t>적용 사례</a:t>
            </a:r>
            <a:endParaRPr dirty="0"/>
          </a:p>
        </p:txBody>
      </p:sp>
      <p:sp>
        <p:nvSpPr>
          <p:cNvPr id="3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545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1. Command Pattern</a:t>
            </a: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ICommand</a:t>
            </a:r>
            <a:r>
              <a:rPr lang="en-US" altLang="ko-KR" dirty="0"/>
              <a:t> </a:t>
            </a:r>
            <a:r>
              <a:rPr lang="ko-KR" altLang="en-US" dirty="0"/>
              <a:t>인터페이스 기반으로 명령어 추가에 용이</a:t>
            </a:r>
            <a:endParaRPr lang="en-US" altLang="ko-KR"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dirty="0"/>
              <a:t> - </a:t>
            </a:r>
            <a:r>
              <a:rPr lang="ko-KR" altLang="en-US" dirty="0"/>
              <a:t>실행 </a:t>
            </a:r>
            <a:r>
              <a:rPr lang="ko-KR" altLang="en-US" dirty="0" err="1"/>
              <a:t>로직</a:t>
            </a:r>
            <a:r>
              <a:rPr lang="ko-KR" altLang="en-US" dirty="0"/>
              <a:t> 객체화 되어 반복 및 자유롭게 사용 가능</a:t>
            </a:r>
            <a:endParaRPr lang="en-US" altLang="ko-KR" dirty="0"/>
          </a:p>
          <a:p>
            <a:pPr marL="6921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2A6E6B-7914-46B6-B9D4-6161F91C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5974"/>
            <a:ext cx="12192000" cy="2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8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678</Words>
  <Application>Microsoft Office PowerPoint</Application>
  <PresentationFormat>와이드스크린</PresentationFormat>
  <Paragraphs>174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맑은 고딕</vt:lpstr>
      <vt:lpstr>Arial</vt:lpstr>
      <vt:lpstr>Office 테마</vt:lpstr>
      <vt:lpstr>PowerPoint 프레젠테이션</vt:lpstr>
      <vt:lpstr>AGENDA</vt:lpstr>
      <vt:lpstr>팀원 소개 및 역할</vt:lpstr>
      <vt:lpstr>과제 핵심 기능 구현 소개</vt:lpstr>
      <vt:lpstr>PowerPoint 프레젠테이션</vt:lpstr>
      <vt:lpstr>Ignore-Merge 최적화</vt:lpstr>
      <vt:lpstr>Object Injection을 통한 Logger 구현</vt:lpstr>
      <vt:lpstr>실시간 시나리오 Build</vt:lpstr>
      <vt:lpstr>주요 Design Pattern 적용 사례</vt:lpstr>
      <vt:lpstr>주요 Design Pattern 적용 사례</vt:lpstr>
      <vt:lpstr>주요 Design Pattern 적용 사례</vt:lpstr>
      <vt:lpstr>주요 Design Pattern 적용 사례</vt:lpstr>
      <vt:lpstr>TDD 활용 예시</vt:lpstr>
      <vt:lpstr>TDD 활용 예시</vt:lpstr>
      <vt:lpstr>Mocking 활용 예시</vt:lpstr>
      <vt:lpstr>리팩토링을 통한 클린코드 전후</vt:lpstr>
      <vt:lpstr>리팩토링을 통한 클린코드 전후</vt:lpstr>
      <vt:lpstr>리팩토링을 통한 클린코드 전후</vt:lpstr>
      <vt:lpstr>소감</vt:lpstr>
      <vt:lpstr>PowerPoint 프레젠테이션</vt:lpstr>
      <vt:lpstr>Ignore-Merge 최적화</vt:lpstr>
      <vt:lpstr>Ignore-Merge 최적화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46</cp:revision>
  <dcterms:created xsi:type="dcterms:W3CDTF">2024-04-15T01:50:35Z</dcterms:created>
  <dcterms:modified xsi:type="dcterms:W3CDTF">2025-04-22T06:05:21Z</dcterms:modified>
</cp:coreProperties>
</file>